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A1BA0D1-C1A8-4810-BE67-506D4CC1A239}"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388239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1BA0D1-C1A8-4810-BE67-506D4CC1A239}"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193920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1BA0D1-C1A8-4810-BE67-506D4CC1A239}"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281445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A1BA0D1-C1A8-4810-BE67-506D4CC1A239}"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284245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BA0D1-C1A8-4810-BE67-506D4CC1A239}" type="datetimeFigureOut">
              <a:rPr lang="en-NZ" smtClean="0"/>
              <a:t>4/02/2014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164760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A1BA0D1-C1A8-4810-BE67-506D4CC1A239}" type="datetimeFigureOut">
              <a:rPr lang="en-NZ" smtClean="0"/>
              <a:t>4/02/2014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342465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A1BA0D1-C1A8-4810-BE67-506D4CC1A239}" type="datetimeFigureOut">
              <a:rPr lang="en-NZ" smtClean="0"/>
              <a:t>4/02/2014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258753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A1BA0D1-C1A8-4810-BE67-506D4CC1A239}" type="datetimeFigureOut">
              <a:rPr lang="en-NZ" smtClean="0"/>
              <a:t>4/02/2014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96961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BA0D1-C1A8-4810-BE67-506D4CC1A239}" type="datetimeFigureOut">
              <a:rPr lang="en-NZ" smtClean="0"/>
              <a:t>4/02/2014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320859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BA0D1-C1A8-4810-BE67-506D4CC1A239}" type="datetimeFigureOut">
              <a:rPr lang="en-NZ" smtClean="0"/>
              <a:t>4/02/2014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354043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BA0D1-C1A8-4810-BE67-506D4CC1A239}" type="datetimeFigureOut">
              <a:rPr lang="en-NZ" smtClean="0"/>
              <a:t>4/02/2014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FF7C8F6-AD73-4E52-BD1B-ECD735EBFB2A}" type="slidenum">
              <a:rPr lang="en-NZ" smtClean="0"/>
              <a:t>‹#›</a:t>
            </a:fld>
            <a:endParaRPr lang="en-NZ"/>
          </a:p>
        </p:txBody>
      </p:sp>
    </p:spTree>
    <p:extLst>
      <p:ext uri="{BB962C8B-B14F-4D97-AF65-F5344CB8AC3E}">
        <p14:creationId xmlns:p14="http://schemas.microsoft.com/office/powerpoint/2010/main" val="393774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BA0D1-C1A8-4810-BE67-506D4CC1A239}" type="datetimeFigureOut">
              <a:rPr lang="en-NZ" smtClean="0"/>
              <a:t>4/02/2014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7C8F6-AD73-4E52-BD1B-ECD735EBFB2A}" type="slidenum">
              <a:rPr lang="en-NZ" smtClean="0"/>
              <a:t>‹#›</a:t>
            </a:fld>
            <a:endParaRPr lang="en-NZ"/>
          </a:p>
        </p:txBody>
      </p:sp>
    </p:spTree>
    <p:extLst>
      <p:ext uri="{BB962C8B-B14F-4D97-AF65-F5344CB8AC3E}">
        <p14:creationId xmlns:p14="http://schemas.microsoft.com/office/powerpoint/2010/main" val="2363351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864095"/>
          </a:xfrm>
        </p:spPr>
        <p:txBody>
          <a:bodyPr/>
          <a:lstStyle/>
          <a:p>
            <a:r>
              <a:rPr lang="en-NZ" dirty="0" smtClean="0"/>
              <a:t>Organisational Structures</a:t>
            </a:r>
            <a:endParaRPr lang="en-NZ" dirty="0"/>
          </a:p>
        </p:txBody>
      </p:sp>
      <p:sp>
        <p:nvSpPr>
          <p:cNvPr id="3" name="Subtitle 2"/>
          <p:cNvSpPr>
            <a:spLocks noGrp="1"/>
          </p:cNvSpPr>
          <p:nvPr>
            <p:ph type="subTitle" idx="1"/>
          </p:nvPr>
        </p:nvSpPr>
        <p:spPr>
          <a:xfrm>
            <a:off x="1371600" y="1628800"/>
            <a:ext cx="6400800" cy="4010000"/>
          </a:xfrm>
        </p:spPr>
        <p:txBody>
          <a:bodyPr/>
          <a:lstStyle/>
          <a:p>
            <a:pPr algn="l"/>
            <a:r>
              <a:rPr lang="en-NZ" dirty="0" smtClean="0">
                <a:solidFill>
                  <a:schemeClr val="tx1"/>
                </a:solidFill>
              </a:rPr>
              <a:t>Formal Organisation – the deliberately planned structure of roles within an organisation.</a:t>
            </a:r>
          </a:p>
          <a:p>
            <a:pPr algn="l"/>
            <a:r>
              <a:rPr lang="en-NZ" dirty="0" smtClean="0">
                <a:solidFill>
                  <a:schemeClr val="tx1"/>
                </a:solidFill>
              </a:rPr>
              <a:t>Informal Organisation – a network of personal and social relationships that arises as people associate with each other</a:t>
            </a:r>
            <a:r>
              <a:rPr lang="en-NZ" dirty="0">
                <a:solidFill>
                  <a:schemeClr val="tx1"/>
                </a:solidFill>
              </a:rPr>
              <a:t>.</a:t>
            </a:r>
          </a:p>
        </p:txBody>
      </p:sp>
    </p:spTree>
    <p:extLst>
      <p:ext uri="{BB962C8B-B14F-4D97-AF65-F5344CB8AC3E}">
        <p14:creationId xmlns:p14="http://schemas.microsoft.com/office/powerpoint/2010/main" val="407067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Tall and Flat Structures</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8174604"/>
              </p:ext>
            </p:extLst>
          </p:nvPr>
        </p:nvGraphicFramePr>
        <p:xfrm>
          <a:off x="683568" y="1700808"/>
          <a:ext cx="7776864" cy="4392488"/>
        </p:xfrm>
        <a:graphic>
          <a:graphicData uri="http://schemas.openxmlformats.org/drawingml/2006/table">
            <a:tbl>
              <a:tblPr firstRow="1" firstCol="1" bandRow="1">
                <a:tableStyleId>{5C22544A-7EE6-4342-B048-85BDC9FD1C3A}</a:tableStyleId>
              </a:tblPr>
              <a:tblGrid>
                <a:gridCol w="3697589"/>
                <a:gridCol w="4079275"/>
              </a:tblGrid>
              <a:tr h="549061">
                <a:tc>
                  <a:txBody>
                    <a:bodyPr/>
                    <a:lstStyle/>
                    <a:p>
                      <a:pPr>
                        <a:lnSpc>
                          <a:spcPct val="115000"/>
                        </a:lnSpc>
                        <a:spcAft>
                          <a:spcPts val="0"/>
                        </a:spcAft>
                      </a:pPr>
                      <a:r>
                        <a:rPr lang="en-NZ" sz="2400" dirty="0">
                          <a:effectLst/>
                        </a:rPr>
                        <a:t>Tall</a:t>
                      </a:r>
                      <a:endParaRPr lang="en-NZ" sz="2400" dirty="0">
                        <a:effectLst/>
                        <a:latin typeface="Calibri"/>
                        <a:ea typeface="Calibri"/>
                        <a:cs typeface="Times New Roman"/>
                      </a:endParaRPr>
                    </a:p>
                  </a:txBody>
                  <a:tcPr marL="68580" marR="68580" marT="0" marB="0"/>
                </a:tc>
                <a:tc>
                  <a:txBody>
                    <a:bodyPr/>
                    <a:lstStyle/>
                    <a:p>
                      <a:pPr>
                        <a:lnSpc>
                          <a:spcPct val="115000"/>
                        </a:lnSpc>
                        <a:spcAft>
                          <a:spcPts val="0"/>
                        </a:spcAft>
                      </a:pPr>
                      <a:r>
                        <a:rPr lang="en-NZ" sz="2400">
                          <a:effectLst/>
                        </a:rPr>
                        <a:t>Flat</a:t>
                      </a:r>
                      <a:endParaRPr lang="en-NZ" sz="2400">
                        <a:effectLst/>
                        <a:latin typeface="Calibri"/>
                        <a:ea typeface="Calibri"/>
                        <a:cs typeface="Times New Roman"/>
                      </a:endParaRPr>
                    </a:p>
                  </a:txBody>
                  <a:tcPr marL="68580" marR="68580" marT="0" marB="0"/>
                </a:tc>
              </a:tr>
              <a:tr h="3843427">
                <a:tc>
                  <a:txBody>
                    <a:bodyPr/>
                    <a:lstStyle/>
                    <a:p>
                      <a:pPr marL="342900" lvl="0" indent="-342900">
                        <a:lnSpc>
                          <a:spcPct val="115000"/>
                        </a:lnSpc>
                        <a:spcAft>
                          <a:spcPts val="0"/>
                        </a:spcAft>
                        <a:buFont typeface="Symbol"/>
                        <a:buChar char=""/>
                      </a:pPr>
                      <a:r>
                        <a:rPr lang="en-NZ" sz="2400" dirty="0">
                          <a:effectLst/>
                        </a:rPr>
                        <a:t>Decentralised authority</a:t>
                      </a:r>
                    </a:p>
                    <a:p>
                      <a:pPr marL="342900" lvl="0" indent="-342900">
                        <a:lnSpc>
                          <a:spcPct val="115000"/>
                        </a:lnSpc>
                        <a:spcAft>
                          <a:spcPts val="0"/>
                        </a:spcAft>
                        <a:buFont typeface="Symbol"/>
                        <a:buChar char=""/>
                      </a:pPr>
                      <a:r>
                        <a:rPr lang="en-NZ" sz="2400" dirty="0">
                          <a:effectLst/>
                        </a:rPr>
                        <a:t>Many authority levels</a:t>
                      </a:r>
                    </a:p>
                    <a:p>
                      <a:pPr marL="342900" lvl="0" indent="-342900">
                        <a:lnSpc>
                          <a:spcPct val="115000"/>
                        </a:lnSpc>
                        <a:spcAft>
                          <a:spcPts val="0"/>
                        </a:spcAft>
                        <a:buFont typeface="Symbol"/>
                        <a:buChar char=""/>
                      </a:pPr>
                      <a:r>
                        <a:rPr lang="en-NZ" sz="2400" dirty="0">
                          <a:effectLst/>
                        </a:rPr>
                        <a:t>Narrow span of control</a:t>
                      </a:r>
                    </a:p>
                    <a:p>
                      <a:pPr marL="342900" lvl="0" indent="-342900">
                        <a:lnSpc>
                          <a:spcPct val="115000"/>
                        </a:lnSpc>
                        <a:spcAft>
                          <a:spcPts val="0"/>
                        </a:spcAft>
                        <a:buFont typeface="Symbol"/>
                        <a:buChar char=""/>
                      </a:pPr>
                      <a:r>
                        <a:rPr lang="en-NZ" sz="2400" dirty="0">
                          <a:effectLst/>
                        </a:rPr>
                        <a:t>High levels of delegation</a:t>
                      </a:r>
                    </a:p>
                    <a:p>
                      <a:pPr marL="342900" lvl="0" indent="-342900">
                        <a:lnSpc>
                          <a:spcPct val="115000"/>
                        </a:lnSpc>
                        <a:spcAft>
                          <a:spcPts val="0"/>
                        </a:spcAft>
                        <a:buFont typeface="Symbol"/>
                        <a:buChar char=""/>
                      </a:pPr>
                      <a:r>
                        <a:rPr lang="en-NZ" sz="2400" dirty="0">
                          <a:effectLst/>
                        </a:rPr>
                        <a:t>Long lines of communication </a:t>
                      </a:r>
                    </a:p>
                    <a:p>
                      <a:pPr marL="342900" lvl="0" indent="-342900">
                        <a:lnSpc>
                          <a:spcPct val="115000"/>
                        </a:lnSpc>
                        <a:spcAft>
                          <a:spcPts val="0"/>
                        </a:spcAft>
                        <a:buFont typeface="Symbol"/>
                        <a:buChar char=""/>
                      </a:pPr>
                      <a:r>
                        <a:rPr lang="en-NZ" sz="2400" dirty="0">
                          <a:effectLst/>
                        </a:rPr>
                        <a:t>High degree of functional specialism</a:t>
                      </a:r>
                    </a:p>
                    <a:p>
                      <a:pPr marL="342900" lvl="0" indent="-342900">
                        <a:lnSpc>
                          <a:spcPct val="115000"/>
                        </a:lnSpc>
                        <a:spcAft>
                          <a:spcPts val="0"/>
                        </a:spcAft>
                        <a:buFont typeface="Symbol"/>
                        <a:buChar char=""/>
                      </a:pPr>
                      <a:r>
                        <a:rPr lang="en-NZ" sz="2400" dirty="0">
                          <a:effectLst/>
                        </a:rPr>
                        <a:t>Bureaucratic</a:t>
                      </a:r>
                      <a:endParaRPr lang="en-NZ" sz="24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NZ" sz="2400" dirty="0">
                          <a:effectLst/>
                        </a:rPr>
                        <a:t>Centralised authority</a:t>
                      </a:r>
                    </a:p>
                    <a:p>
                      <a:pPr marL="342900" lvl="0" indent="-342900">
                        <a:lnSpc>
                          <a:spcPct val="115000"/>
                        </a:lnSpc>
                        <a:spcAft>
                          <a:spcPts val="0"/>
                        </a:spcAft>
                        <a:buFont typeface="Symbol"/>
                        <a:buChar char=""/>
                      </a:pPr>
                      <a:r>
                        <a:rPr lang="en-NZ" sz="2400" dirty="0">
                          <a:effectLst/>
                        </a:rPr>
                        <a:t>Few authority levels</a:t>
                      </a:r>
                    </a:p>
                    <a:p>
                      <a:pPr marL="342900" lvl="0" indent="-342900">
                        <a:lnSpc>
                          <a:spcPct val="115000"/>
                        </a:lnSpc>
                        <a:spcAft>
                          <a:spcPts val="0"/>
                        </a:spcAft>
                        <a:buFont typeface="Symbol"/>
                        <a:buChar char=""/>
                      </a:pPr>
                      <a:r>
                        <a:rPr lang="en-NZ" sz="2400" dirty="0">
                          <a:effectLst/>
                        </a:rPr>
                        <a:t>Wide span of control</a:t>
                      </a:r>
                    </a:p>
                    <a:p>
                      <a:pPr marL="342900" lvl="0" indent="-342900">
                        <a:lnSpc>
                          <a:spcPct val="115000"/>
                        </a:lnSpc>
                        <a:spcAft>
                          <a:spcPts val="0"/>
                        </a:spcAft>
                        <a:buFont typeface="Symbol"/>
                        <a:buChar char=""/>
                      </a:pPr>
                      <a:r>
                        <a:rPr lang="en-NZ" sz="2400" dirty="0">
                          <a:effectLst/>
                        </a:rPr>
                        <a:t>Low levels of delegation</a:t>
                      </a:r>
                    </a:p>
                    <a:p>
                      <a:pPr marL="342900" lvl="0" indent="-342900">
                        <a:lnSpc>
                          <a:spcPct val="115000"/>
                        </a:lnSpc>
                        <a:spcAft>
                          <a:spcPts val="0"/>
                        </a:spcAft>
                        <a:buFont typeface="Symbol"/>
                        <a:buChar char=""/>
                      </a:pPr>
                      <a:r>
                        <a:rPr lang="en-NZ" sz="2400" dirty="0">
                          <a:effectLst/>
                        </a:rPr>
                        <a:t>Easier communication</a:t>
                      </a:r>
                    </a:p>
                    <a:p>
                      <a:pPr marL="342900" lvl="0" indent="-342900">
                        <a:lnSpc>
                          <a:spcPct val="115000"/>
                        </a:lnSpc>
                        <a:spcAft>
                          <a:spcPts val="0"/>
                        </a:spcAft>
                        <a:buFont typeface="Symbol"/>
                        <a:buChar char=""/>
                      </a:pPr>
                      <a:r>
                        <a:rPr lang="en-NZ" sz="2400" dirty="0">
                          <a:effectLst/>
                        </a:rPr>
                        <a:t>Low degree of functional specialism</a:t>
                      </a:r>
                    </a:p>
                    <a:p>
                      <a:pPr marL="342900" lvl="0" indent="-342900">
                        <a:lnSpc>
                          <a:spcPct val="115000"/>
                        </a:lnSpc>
                        <a:spcAft>
                          <a:spcPts val="0"/>
                        </a:spcAft>
                        <a:buFont typeface="Symbol"/>
                        <a:buChar char=""/>
                      </a:pPr>
                      <a:r>
                        <a:rPr lang="en-NZ" sz="2400" dirty="0">
                          <a:effectLst/>
                        </a:rPr>
                        <a:t>Easier coordination</a:t>
                      </a:r>
                      <a:endParaRPr lang="en-NZ"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7184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Centralised Organisations</a:t>
            </a:r>
            <a:endParaRPr lang="en-NZ" dirty="0"/>
          </a:p>
        </p:txBody>
      </p:sp>
      <p:sp>
        <p:nvSpPr>
          <p:cNvPr id="3" name="Content Placeholder 2"/>
          <p:cNvSpPr>
            <a:spLocks noGrp="1"/>
          </p:cNvSpPr>
          <p:nvPr>
            <p:ph idx="1"/>
          </p:nvPr>
        </p:nvSpPr>
        <p:spPr/>
        <p:txBody>
          <a:bodyPr/>
          <a:lstStyle/>
          <a:p>
            <a:pPr marL="0" indent="0">
              <a:buNone/>
            </a:pPr>
            <a:endParaRPr lang="en-NZ" dirty="0" smtClean="0"/>
          </a:p>
          <a:p>
            <a:pPr marL="0" indent="0">
              <a:buNone/>
            </a:pPr>
            <a:r>
              <a:rPr lang="en-NZ" dirty="0" smtClean="0"/>
              <a:t>A centralised organisation is one in which most decisions are taken at the centre or at the upper levels of the organisation. </a:t>
            </a:r>
          </a:p>
          <a:p>
            <a:pPr marL="0" indent="0">
              <a:buNone/>
            </a:pPr>
            <a:r>
              <a:rPr lang="en-NZ" dirty="0" smtClean="0"/>
              <a:t>This leaves little discretion or autonomy for the periphery or lower levels.</a:t>
            </a:r>
            <a:endParaRPr lang="en-NZ" dirty="0"/>
          </a:p>
        </p:txBody>
      </p:sp>
    </p:spTree>
    <p:extLst>
      <p:ext uri="{BB962C8B-B14F-4D97-AF65-F5344CB8AC3E}">
        <p14:creationId xmlns:p14="http://schemas.microsoft.com/office/powerpoint/2010/main" val="388420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Decentralised Organisation</a:t>
            </a:r>
            <a:endParaRPr lang="en-NZ" dirty="0"/>
          </a:p>
        </p:txBody>
      </p:sp>
      <p:sp>
        <p:nvSpPr>
          <p:cNvPr id="3" name="Content Placeholder 2"/>
          <p:cNvSpPr>
            <a:spLocks noGrp="1"/>
          </p:cNvSpPr>
          <p:nvPr>
            <p:ph idx="1"/>
          </p:nvPr>
        </p:nvSpPr>
        <p:spPr/>
        <p:txBody>
          <a:bodyPr/>
          <a:lstStyle/>
          <a:p>
            <a:pPr marL="0" indent="0">
              <a:buNone/>
            </a:pPr>
            <a:endParaRPr lang="en-NZ" dirty="0" smtClean="0"/>
          </a:p>
          <a:p>
            <a:pPr marL="0" indent="0">
              <a:buNone/>
            </a:pPr>
            <a:r>
              <a:rPr lang="en-NZ" dirty="0" smtClean="0"/>
              <a:t>A decentralised organisation is one in which there is considerable delegation and autonomy is at the periphery or at the lower levels. It is important to realise that centralisation is not always related to geographical locations, it is linked to the decision making within the firm.</a:t>
            </a:r>
            <a:endParaRPr lang="en-NZ" dirty="0"/>
          </a:p>
        </p:txBody>
      </p:sp>
    </p:spTree>
    <p:extLst>
      <p:ext uri="{BB962C8B-B14F-4D97-AF65-F5344CB8AC3E}">
        <p14:creationId xmlns:p14="http://schemas.microsoft.com/office/powerpoint/2010/main" val="191016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Centralisation </a:t>
            </a:r>
            <a:r>
              <a:rPr lang="en-NZ" dirty="0" err="1" smtClean="0"/>
              <a:t>vis</a:t>
            </a:r>
            <a:r>
              <a:rPr lang="en-NZ" dirty="0" smtClean="0"/>
              <a:t> Decentralisation</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8240848"/>
              </p:ext>
            </p:extLst>
          </p:nvPr>
        </p:nvGraphicFramePr>
        <p:xfrm>
          <a:off x="1638300" y="1340769"/>
          <a:ext cx="5868670" cy="2088232"/>
        </p:xfrm>
        <a:graphic>
          <a:graphicData uri="http://schemas.openxmlformats.org/drawingml/2006/table">
            <a:tbl>
              <a:tblPr firstRow="1" firstCol="1" bandRow="1">
                <a:tableStyleId>{5C22544A-7EE6-4342-B048-85BDC9FD1C3A}</a:tableStyleId>
              </a:tblPr>
              <a:tblGrid>
                <a:gridCol w="2934335"/>
                <a:gridCol w="2934335"/>
              </a:tblGrid>
              <a:tr h="367999">
                <a:tc gridSpan="2">
                  <a:txBody>
                    <a:bodyPr/>
                    <a:lstStyle/>
                    <a:p>
                      <a:pPr algn="ctr">
                        <a:lnSpc>
                          <a:spcPct val="115000"/>
                        </a:lnSpc>
                        <a:spcAft>
                          <a:spcPts val="0"/>
                        </a:spcAft>
                      </a:pPr>
                      <a:r>
                        <a:rPr lang="en-NZ" sz="2000">
                          <a:effectLst/>
                        </a:rPr>
                        <a:t>Centralisation</a:t>
                      </a:r>
                      <a:endParaRPr lang="en-NZ" sz="1100">
                        <a:effectLst/>
                        <a:latin typeface="Calibri"/>
                        <a:ea typeface="Calibri"/>
                        <a:cs typeface="Times New Roman"/>
                      </a:endParaRPr>
                    </a:p>
                  </a:txBody>
                  <a:tcPr marL="68580" marR="68580" marT="0" marB="0"/>
                </a:tc>
                <a:tc hMerge="1">
                  <a:txBody>
                    <a:bodyPr/>
                    <a:lstStyle/>
                    <a:p>
                      <a:endParaRPr lang="en-NZ"/>
                    </a:p>
                  </a:txBody>
                  <a:tcPr/>
                </a:tc>
              </a:tr>
              <a:tr h="367999">
                <a:tc>
                  <a:txBody>
                    <a:bodyPr/>
                    <a:lstStyle/>
                    <a:p>
                      <a:pPr algn="ctr">
                        <a:lnSpc>
                          <a:spcPct val="115000"/>
                        </a:lnSpc>
                        <a:spcAft>
                          <a:spcPts val="0"/>
                        </a:spcAft>
                      </a:pPr>
                      <a:r>
                        <a:rPr lang="en-NZ" sz="2000">
                          <a:effectLst/>
                        </a:rPr>
                        <a:t>Advantages</a:t>
                      </a:r>
                      <a:endParaRPr lang="en-NZ"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NZ" sz="2000">
                          <a:effectLst/>
                        </a:rPr>
                        <a:t>Disadvantages</a:t>
                      </a:r>
                      <a:endParaRPr lang="en-NZ" sz="1100">
                        <a:effectLst/>
                        <a:latin typeface="Calibri"/>
                        <a:ea typeface="Calibri"/>
                        <a:cs typeface="Times New Roman"/>
                      </a:endParaRPr>
                    </a:p>
                  </a:txBody>
                  <a:tcPr marL="68580" marR="68580" marT="0" marB="0"/>
                </a:tc>
              </a:tr>
              <a:tr h="1352234">
                <a:tc>
                  <a:txBody>
                    <a:bodyPr/>
                    <a:lstStyle/>
                    <a:p>
                      <a:pPr marL="342900" lvl="0" indent="-342900">
                        <a:lnSpc>
                          <a:spcPct val="115000"/>
                        </a:lnSpc>
                        <a:spcAft>
                          <a:spcPts val="0"/>
                        </a:spcAft>
                        <a:buFont typeface="Symbol"/>
                        <a:buChar char=""/>
                      </a:pPr>
                      <a:r>
                        <a:rPr lang="en-NZ" sz="1400">
                          <a:effectLst/>
                        </a:rPr>
                        <a:t>Greater control</a:t>
                      </a:r>
                      <a:endParaRPr lang="en-NZ" sz="1100">
                        <a:effectLst/>
                      </a:endParaRPr>
                    </a:p>
                    <a:p>
                      <a:pPr marL="342900" lvl="0" indent="-342900">
                        <a:lnSpc>
                          <a:spcPct val="115000"/>
                        </a:lnSpc>
                        <a:spcAft>
                          <a:spcPts val="0"/>
                        </a:spcAft>
                        <a:buFont typeface="Symbol"/>
                        <a:buChar char=""/>
                      </a:pPr>
                      <a:r>
                        <a:rPr lang="en-NZ" sz="1400">
                          <a:effectLst/>
                        </a:rPr>
                        <a:t>Economies of scale</a:t>
                      </a:r>
                      <a:endParaRPr lang="en-NZ" sz="1100">
                        <a:effectLst/>
                      </a:endParaRPr>
                    </a:p>
                    <a:p>
                      <a:pPr marL="342900" lvl="0" indent="-342900">
                        <a:lnSpc>
                          <a:spcPct val="115000"/>
                        </a:lnSpc>
                        <a:spcAft>
                          <a:spcPts val="0"/>
                        </a:spcAft>
                        <a:buFont typeface="Symbol"/>
                        <a:buChar char=""/>
                      </a:pPr>
                      <a:r>
                        <a:rPr lang="en-NZ" sz="1400">
                          <a:effectLst/>
                        </a:rPr>
                        <a:t>Economies of specialisation</a:t>
                      </a:r>
                      <a:endParaRPr lang="en-NZ" sz="1100">
                        <a:effectLst/>
                      </a:endParaRPr>
                    </a:p>
                    <a:p>
                      <a:pPr marL="342900" lvl="0" indent="-342900">
                        <a:lnSpc>
                          <a:spcPct val="115000"/>
                        </a:lnSpc>
                        <a:spcAft>
                          <a:spcPts val="0"/>
                        </a:spcAft>
                        <a:buFont typeface="Symbol"/>
                        <a:buChar char=""/>
                      </a:pPr>
                      <a:r>
                        <a:rPr lang="en-NZ" sz="1400">
                          <a:effectLst/>
                        </a:rPr>
                        <a:t>Easier communications</a:t>
                      </a:r>
                      <a:endParaRPr lang="en-NZ"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NZ" sz="1400" dirty="0">
                          <a:effectLst/>
                        </a:rPr>
                        <a:t>Excessively bureaucratic</a:t>
                      </a:r>
                      <a:endParaRPr lang="en-NZ" sz="1100" dirty="0">
                        <a:effectLst/>
                      </a:endParaRPr>
                    </a:p>
                    <a:p>
                      <a:pPr marL="342900" lvl="0" indent="-342900">
                        <a:lnSpc>
                          <a:spcPct val="115000"/>
                        </a:lnSpc>
                        <a:spcAft>
                          <a:spcPts val="0"/>
                        </a:spcAft>
                        <a:buFont typeface="Symbol"/>
                        <a:buChar char=""/>
                      </a:pPr>
                      <a:r>
                        <a:rPr lang="en-NZ" sz="1400" dirty="0">
                          <a:effectLst/>
                        </a:rPr>
                        <a:t>Rigidity </a:t>
                      </a:r>
                      <a:endParaRPr lang="en-NZ" sz="1100" dirty="0">
                        <a:effectLst/>
                      </a:endParaRPr>
                    </a:p>
                    <a:p>
                      <a:pPr marL="342900" lvl="0" indent="-342900">
                        <a:lnSpc>
                          <a:spcPct val="115000"/>
                        </a:lnSpc>
                        <a:spcAft>
                          <a:spcPts val="0"/>
                        </a:spcAft>
                        <a:buFont typeface="Symbol"/>
                        <a:buChar char=""/>
                      </a:pPr>
                      <a:r>
                        <a:rPr lang="en-NZ" sz="1400" dirty="0">
                          <a:effectLst/>
                        </a:rPr>
                        <a:t>Delays in decision making</a:t>
                      </a:r>
                      <a:endParaRPr lang="en-NZ" sz="1100" dirty="0">
                        <a:effectLst/>
                      </a:endParaRPr>
                    </a:p>
                    <a:p>
                      <a:pPr marL="342900" lvl="0" indent="-342900">
                        <a:lnSpc>
                          <a:spcPct val="115000"/>
                        </a:lnSpc>
                        <a:spcAft>
                          <a:spcPts val="0"/>
                        </a:spcAft>
                        <a:buFont typeface="Symbol"/>
                        <a:buChar char=""/>
                      </a:pPr>
                      <a:r>
                        <a:rPr lang="en-NZ" sz="1400" dirty="0">
                          <a:effectLst/>
                        </a:rPr>
                        <a:t>Loss of initiative</a:t>
                      </a:r>
                      <a:endParaRPr lang="en-NZ" sz="1100" dirty="0">
                        <a:effectLst/>
                      </a:endParaRPr>
                    </a:p>
                    <a:p>
                      <a:pPr marL="342900" lvl="0" indent="-342900">
                        <a:lnSpc>
                          <a:spcPct val="115000"/>
                        </a:lnSpc>
                        <a:spcAft>
                          <a:spcPts val="0"/>
                        </a:spcAft>
                        <a:buFont typeface="Symbol"/>
                        <a:buChar char=""/>
                      </a:pPr>
                      <a:r>
                        <a:rPr lang="en-NZ" sz="1400" dirty="0">
                          <a:effectLst/>
                        </a:rPr>
                        <a:t>Stifles personal development</a:t>
                      </a:r>
                      <a:endParaRPr lang="en-NZ" sz="1100" dirty="0">
                        <a:effectLst/>
                        <a:latin typeface="Calibri"/>
                        <a:ea typeface="Calibri"/>
                        <a:cs typeface="Times New Roman"/>
                      </a:endParaRPr>
                    </a:p>
                  </a:txBody>
                  <a:tcPr marL="68580" marR="68580" marT="0" marB="0"/>
                </a:tc>
              </a:tr>
            </a:tbl>
          </a:graphicData>
        </a:graphic>
      </p:graphicFrame>
      <p:sp>
        <p:nvSpPr>
          <p:cNvPr id="6" name="Rectangle 1"/>
          <p:cNvSpPr>
            <a:spLocks noChangeArrowheads="1"/>
          </p:cNvSpPr>
          <p:nvPr/>
        </p:nvSpPr>
        <p:spPr bwMode="auto">
          <a:xfrm>
            <a:off x="1638300" y="2654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30281664"/>
              </p:ext>
            </p:extLst>
          </p:nvPr>
        </p:nvGraphicFramePr>
        <p:xfrm>
          <a:off x="1637665" y="3717031"/>
          <a:ext cx="5868670" cy="2418588"/>
        </p:xfrm>
        <a:graphic>
          <a:graphicData uri="http://schemas.openxmlformats.org/drawingml/2006/table">
            <a:tbl>
              <a:tblPr firstRow="1" firstCol="1" bandRow="1">
                <a:tableStyleId>{5C22544A-7EE6-4342-B048-85BDC9FD1C3A}</a:tableStyleId>
              </a:tblPr>
              <a:tblGrid>
                <a:gridCol w="2934335"/>
                <a:gridCol w="2934335"/>
              </a:tblGrid>
              <a:tr h="321739">
                <a:tc gridSpan="2">
                  <a:txBody>
                    <a:bodyPr/>
                    <a:lstStyle/>
                    <a:p>
                      <a:pPr algn="ctr">
                        <a:lnSpc>
                          <a:spcPct val="115000"/>
                        </a:lnSpc>
                        <a:spcAft>
                          <a:spcPts val="0"/>
                        </a:spcAft>
                      </a:pPr>
                      <a:r>
                        <a:rPr lang="en-NZ" sz="2000">
                          <a:effectLst/>
                        </a:rPr>
                        <a:t>Decentralisation</a:t>
                      </a:r>
                      <a:endParaRPr lang="en-NZ" sz="1100">
                        <a:effectLst/>
                        <a:latin typeface="Calibri"/>
                        <a:ea typeface="Calibri"/>
                        <a:cs typeface="Times New Roman"/>
                      </a:endParaRPr>
                    </a:p>
                  </a:txBody>
                  <a:tcPr marL="68580" marR="68580" marT="0" marB="0"/>
                </a:tc>
                <a:tc hMerge="1">
                  <a:txBody>
                    <a:bodyPr/>
                    <a:lstStyle/>
                    <a:p>
                      <a:endParaRPr lang="en-NZ"/>
                    </a:p>
                  </a:txBody>
                  <a:tcPr/>
                </a:tc>
              </a:tr>
              <a:tr h="321739">
                <a:tc>
                  <a:txBody>
                    <a:bodyPr/>
                    <a:lstStyle/>
                    <a:p>
                      <a:pPr algn="ctr">
                        <a:lnSpc>
                          <a:spcPct val="115000"/>
                        </a:lnSpc>
                        <a:spcAft>
                          <a:spcPts val="0"/>
                        </a:spcAft>
                      </a:pPr>
                      <a:r>
                        <a:rPr lang="en-NZ" sz="2000">
                          <a:effectLst/>
                        </a:rPr>
                        <a:t>Advantages</a:t>
                      </a:r>
                      <a:endParaRPr lang="en-NZ"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NZ" sz="2000">
                          <a:effectLst/>
                        </a:rPr>
                        <a:t>Disadvantages</a:t>
                      </a:r>
                      <a:endParaRPr lang="en-NZ" sz="1100">
                        <a:effectLst/>
                        <a:latin typeface="Calibri"/>
                        <a:ea typeface="Calibri"/>
                        <a:cs typeface="Times New Roman"/>
                      </a:endParaRPr>
                    </a:p>
                  </a:txBody>
                  <a:tcPr marL="68580" marR="68580" marT="0" marB="0"/>
                </a:tc>
              </a:tr>
              <a:tr h="1660775">
                <a:tc>
                  <a:txBody>
                    <a:bodyPr/>
                    <a:lstStyle/>
                    <a:p>
                      <a:pPr marL="342900" lvl="0" indent="-342900">
                        <a:lnSpc>
                          <a:spcPct val="115000"/>
                        </a:lnSpc>
                        <a:spcAft>
                          <a:spcPts val="0"/>
                        </a:spcAft>
                        <a:buFont typeface="Symbol"/>
                        <a:buChar char=""/>
                      </a:pPr>
                      <a:r>
                        <a:rPr lang="en-NZ" sz="1400">
                          <a:effectLst/>
                        </a:rPr>
                        <a:t>Decisions made where the action is</a:t>
                      </a:r>
                      <a:endParaRPr lang="en-NZ" sz="1100">
                        <a:effectLst/>
                      </a:endParaRPr>
                    </a:p>
                    <a:p>
                      <a:pPr marL="342900" lvl="0" indent="-342900">
                        <a:lnSpc>
                          <a:spcPct val="115000"/>
                        </a:lnSpc>
                        <a:spcAft>
                          <a:spcPts val="0"/>
                        </a:spcAft>
                        <a:buFont typeface="Symbol"/>
                        <a:buChar char=""/>
                      </a:pPr>
                      <a:r>
                        <a:rPr lang="en-NZ" sz="1400">
                          <a:effectLst/>
                        </a:rPr>
                        <a:t>Recognition of local conditions</a:t>
                      </a:r>
                      <a:endParaRPr lang="en-NZ" sz="1100">
                        <a:effectLst/>
                      </a:endParaRPr>
                    </a:p>
                    <a:p>
                      <a:pPr marL="342900" lvl="0" indent="-342900">
                        <a:lnSpc>
                          <a:spcPct val="115000"/>
                        </a:lnSpc>
                        <a:spcAft>
                          <a:spcPts val="0"/>
                        </a:spcAft>
                        <a:buFont typeface="Symbol"/>
                        <a:buChar char=""/>
                      </a:pPr>
                      <a:r>
                        <a:rPr lang="en-NZ" sz="1400">
                          <a:effectLst/>
                        </a:rPr>
                        <a:t>Improved morale</a:t>
                      </a:r>
                      <a:endParaRPr lang="en-NZ" sz="1100">
                        <a:effectLst/>
                      </a:endParaRPr>
                    </a:p>
                    <a:p>
                      <a:pPr marL="342900" lvl="0" indent="-342900">
                        <a:lnSpc>
                          <a:spcPct val="115000"/>
                        </a:lnSpc>
                        <a:spcAft>
                          <a:spcPts val="0"/>
                        </a:spcAft>
                        <a:buFont typeface="Symbol"/>
                        <a:buChar char=""/>
                      </a:pPr>
                      <a:r>
                        <a:rPr lang="en-NZ" sz="1400">
                          <a:effectLst/>
                        </a:rPr>
                        <a:t>Personal development</a:t>
                      </a:r>
                      <a:endParaRPr lang="en-NZ" sz="1100">
                        <a:effectLst/>
                      </a:endParaRPr>
                    </a:p>
                    <a:p>
                      <a:pPr marL="342900" lvl="0" indent="-342900">
                        <a:lnSpc>
                          <a:spcPct val="115000"/>
                        </a:lnSpc>
                        <a:spcAft>
                          <a:spcPts val="0"/>
                        </a:spcAft>
                        <a:buFont typeface="Symbol"/>
                        <a:buChar char=""/>
                      </a:pPr>
                      <a:r>
                        <a:rPr lang="en-NZ" sz="1400">
                          <a:effectLst/>
                        </a:rPr>
                        <a:t>More responsive to the environment</a:t>
                      </a:r>
                      <a:endParaRPr lang="en-NZ"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Symbol"/>
                        <a:buChar char=""/>
                      </a:pPr>
                      <a:r>
                        <a:rPr lang="en-NZ" sz="1400" dirty="0">
                          <a:effectLst/>
                        </a:rPr>
                        <a:t>Loss of control</a:t>
                      </a:r>
                      <a:endParaRPr lang="en-NZ" sz="1100" dirty="0">
                        <a:effectLst/>
                      </a:endParaRPr>
                    </a:p>
                    <a:p>
                      <a:pPr marL="342900" lvl="0" indent="-342900">
                        <a:lnSpc>
                          <a:spcPct val="115000"/>
                        </a:lnSpc>
                        <a:spcAft>
                          <a:spcPts val="0"/>
                        </a:spcAft>
                        <a:buFont typeface="Symbol"/>
                        <a:buChar char=""/>
                      </a:pPr>
                      <a:r>
                        <a:rPr lang="en-NZ" sz="1400" dirty="0">
                          <a:effectLst/>
                        </a:rPr>
                        <a:t>Loss of some economies of scale</a:t>
                      </a:r>
                      <a:endParaRPr lang="en-NZ" sz="1100" dirty="0">
                        <a:effectLst/>
                      </a:endParaRPr>
                    </a:p>
                    <a:p>
                      <a:pPr marL="342900" lvl="0" indent="-342900">
                        <a:lnSpc>
                          <a:spcPct val="115000"/>
                        </a:lnSpc>
                        <a:spcAft>
                          <a:spcPts val="0"/>
                        </a:spcAft>
                        <a:buFont typeface="Symbol"/>
                        <a:buChar char=""/>
                      </a:pPr>
                      <a:r>
                        <a:rPr lang="en-NZ" sz="1400" dirty="0">
                          <a:effectLst/>
                        </a:rPr>
                        <a:t>Development of a narrow departmental view</a:t>
                      </a:r>
                      <a:endParaRPr lang="en-NZ"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92041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Consequences of a poor organisational structure</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Low motivation and morale</a:t>
            </a:r>
          </a:p>
          <a:p>
            <a:r>
              <a:rPr lang="en-NZ" dirty="0" smtClean="0"/>
              <a:t>Ineffective decision making</a:t>
            </a:r>
          </a:p>
          <a:p>
            <a:r>
              <a:rPr lang="en-NZ" dirty="0" smtClean="0"/>
              <a:t>Lack of coordination and control</a:t>
            </a:r>
          </a:p>
          <a:p>
            <a:r>
              <a:rPr lang="en-NZ" dirty="0" smtClean="0"/>
              <a:t>Poor communication</a:t>
            </a:r>
          </a:p>
          <a:p>
            <a:r>
              <a:rPr lang="en-NZ" dirty="0" smtClean="0"/>
              <a:t>Divisiveness and lack of cooperation</a:t>
            </a:r>
          </a:p>
          <a:p>
            <a:r>
              <a:rPr lang="en-NZ" dirty="0" smtClean="0"/>
              <a:t>Poor adherence to organisational objectives</a:t>
            </a:r>
          </a:p>
          <a:p>
            <a:r>
              <a:rPr lang="en-NZ" dirty="0" smtClean="0"/>
              <a:t>An inability to respond to changing conditions</a:t>
            </a:r>
          </a:p>
          <a:p>
            <a:r>
              <a:rPr lang="en-NZ" dirty="0" smtClean="0"/>
              <a:t>Duplication of activities</a:t>
            </a:r>
          </a:p>
          <a:p>
            <a:r>
              <a:rPr lang="en-NZ" dirty="0" smtClean="0"/>
              <a:t>Failure to provide opportunities for the development of future managers.</a:t>
            </a:r>
          </a:p>
          <a:p>
            <a:endParaRPr lang="en-NZ" dirty="0"/>
          </a:p>
        </p:txBody>
      </p:sp>
    </p:spTree>
    <p:extLst>
      <p:ext uri="{BB962C8B-B14F-4D97-AF65-F5344CB8AC3E}">
        <p14:creationId xmlns:p14="http://schemas.microsoft.com/office/powerpoint/2010/main" val="833844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NZ" dirty="0" smtClean="0"/>
              <a:t>Key concepts</a:t>
            </a:r>
            <a:br>
              <a:rPr lang="en-NZ" dirty="0" smtClean="0"/>
            </a:br>
            <a:endParaRPr lang="en-NZ" dirty="0"/>
          </a:p>
        </p:txBody>
      </p:sp>
      <p:sp>
        <p:nvSpPr>
          <p:cNvPr id="3" name="Content Placeholder 2"/>
          <p:cNvSpPr>
            <a:spLocks noGrp="1"/>
          </p:cNvSpPr>
          <p:nvPr>
            <p:ph idx="1"/>
          </p:nvPr>
        </p:nvSpPr>
        <p:spPr>
          <a:xfrm>
            <a:off x="457200" y="692696"/>
            <a:ext cx="8229600" cy="5433467"/>
          </a:xfrm>
        </p:spPr>
        <p:txBody>
          <a:bodyPr>
            <a:normAutofit fontScale="70000" lnSpcReduction="20000"/>
          </a:bodyPr>
          <a:lstStyle/>
          <a:p>
            <a:r>
              <a:rPr lang="en-NZ" b="1" dirty="0" smtClean="0"/>
              <a:t>Accountability</a:t>
            </a:r>
            <a:r>
              <a:rPr lang="en-NZ" dirty="0" smtClean="0"/>
              <a:t> – responsibility for results and an obligation to report.</a:t>
            </a:r>
          </a:p>
          <a:p>
            <a:r>
              <a:rPr lang="en-NZ" b="1" dirty="0" smtClean="0"/>
              <a:t>Authority</a:t>
            </a:r>
            <a:r>
              <a:rPr lang="en-NZ" dirty="0" smtClean="0"/>
              <a:t> – the right to make decisions. The legitimate exercise of power.</a:t>
            </a:r>
          </a:p>
          <a:p>
            <a:r>
              <a:rPr lang="en-NZ" b="1" dirty="0" smtClean="0"/>
              <a:t>Centralisation </a:t>
            </a:r>
            <a:r>
              <a:rPr lang="en-NZ" dirty="0" smtClean="0"/>
              <a:t>– Decision making concentrated at the centre.</a:t>
            </a:r>
          </a:p>
          <a:p>
            <a:r>
              <a:rPr lang="en-NZ" b="1" dirty="0" smtClean="0"/>
              <a:t>Decentralisation</a:t>
            </a:r>
            <a:r>
              <a:rPr lang="en-NZ" dirty="0" smtClean="0"/>
              <a:t> – Dispersal of decision making to lower and or peripheral levels within the organisation.</a:t>
            </a:r>
          </a:p>
          <a:p>
            <a:r>
              <a:rPr lang="en-NZ" b="1" dirty="0" smtClean="0"/>
              <a:t>Delegate</a:t>
            </a:r>
            <a:r>
              <a:rPr lang="en-NZ" dirty="0" smtClean="0"/>
              <a:t> – To assign responsibilities and authority to a subordinate.</a:t>
            </a:r>
          </a:p>
          <a:p>
            <a:r>
              <a:rPr lang="en-NZ" b="1" dirty="0" smtClean="0"/>
              <a:t>Line relationships </a:t>
            </a:r>
            <a:r>
              <a:rPr lang="en-NZ" dirty="0" smtClean="0"/>
              <a:t>– Relationship between a superior and a subordinate in a scalar chain.</a:t>
            </a:r>
          </a:p>
          <a:p>
            <a:r>
              <a:rPr lang="en-NZ" b="1" dirty="0" smtClean="0"/>
              <a:t>Organisational chart </a:t>
            </a:r>
            <a:r>
              <a:rPr lang="en-NZ" dirty="0" smtClean="0"/>
              <a:t>– a chart which records the formal relationships within an organisation.</a:t>
            </a:r>
          </a:p>
          <a:p>
            <a:r>
              <a:rPr lang="en-NZ" b="1" dirty="0" smtClean="0"/>
              <a:t>Responsibility </a:t>
            </a:r>
            <a:r>
              <a:rPr lang="en-NZ" dirty="0" smtClean="0"/>
              <a:t>– The obligation or duty to carry out a task.</a:t>
            </a:r>
          </a:p>
          <a:p>
            <a:r>
              <a:rPr lang="en-NZ" b="1" dirty="0" smtClean="0"/>
              <a:t>Span of control </a:t>
            </a:r>
            <a:r>
              <a:rPr lang="en-NZ" dirty="0" smtClean="0"/>
              <a:t>– The number of subordinates directly controlled by a particular superior.</a:t>
            </a:r>
          </a:p>
          <a:p>
            <a:r>
              <a:rPr lang="en-NZ" b="1" dirty="0"/>
              <a:t>S</a:t>
            </a:r>
            <a:r>
              <a:rPr lang="en-NZ" b="1" dirty="0" smtClean="0"/>
              <a:t>taff relations </a:t>
            </a:r>
            <a:r>
              <a:rPr lang="en-NZ" dirty="0" smtClean="0"/>
              <a:t>– Relations between a superior, staff and specialist advisor acting in a supportive role.</a:t>
            </a:r>
            <a:endParaRPr lang="en-NZ" dirty="0"/>
          </a:p>
        </p:txBody>
      </p:sp>
    </p:spTree>
    <p:extLst>
      <p:ext uri="{BB962C8B-B14F-4D97-AF65-F5344CB8AC3E}">
        <p14:creationId xmlns:p14="http://schemas.microsoft.com/office/powerpoint/2010/main" val="145883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936103"/>
          </a:xfrm>
        </p:spPr>
        <p:txBody>
          <a:bodyPr/>
          <a:lstStyle/>
          <a:p>
            <a:r>
              <a:rPr lang="en-NZ" dirty="0" smtClean="0"/>
              <a:t>Organisational Chart</a:t>
            </a:r>
            <a:endParaRPr lang="en-NZ" dirty="0"/>
          </a:p>
        </p:txBody>
      </p:sp>
      <p:sp>
        <p:nvSpPr>
          <p:cNvPr id="3" name="Subtitle 2"/>
          <p:cNvSpPr>
            <a:spLocks noGrp="1"/>
          </p:cNvSpPr>
          <p:nvPr>
            <p:ph type="subTitle" idx="1"/>
          </p:nvPr>
        </p:nvSpPr>
        <p:spPr>
          <a:xfrm>
            <a:off x="1371600" y="1412776"/>
            <a:ext cx="6400800" cy="4226024"/>
          </a:xfrm>
        </p:spPr>
        <p:txBody>
          <a:bodyPr/>
          <a:lstStyle/>
          <a:p>
            <a:pPr algn="l"/>
            <a:endParaRPr lang="en-NZ" dirty="0" smtClean="0">
              <a:solidFill>
                <a:schemeClr val="tx1"/>
              </a:solidFill>
            </a:endParaRPr>
          </a:p>
          <a:p>
            <a:pPr algn="l"/>
            <a:r>
              <a:rPr lang="en-NZ" dirty="0" smtClean="0">
                <a:solidFill>
                  <a:schemeClr val="tx1"/>
                </a:solidFill>
              </a:rPr>
              <a:t>Is a pictorial representation of the formal organisational structure. It depicts the relationships between personnel (or more correctly between positions) within the formal organisation.</a:t>
            </a:r>
            <a:endParaRPr lang="en-NZ" dirty="0">
              <a:solidFill>
                <a:schemeClr val="tx1"/>
              </a:solidFill>
            </a:endParaRPr>
          </a:p>
        </p:txBody>
      </p:sp>
    </p:spTree>
    <p:extLst>
      <p:ext uri="{BB962C8B-B14F-4D97-AF65-F5344CB8AC3E}">
        <p14:creationId xmlns:p14="http://schemas.microsoft.com/office/powerpoint/2010/main" val="47746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08111"/>
          </a:xfrm>
        </p:spPr>
        <p:txBody>
          <a:bodyPr/>
          <a:lstStyle/>
          <a:p>
            <a:r>
              <a:rPr lang="en-NZ" dirty="0" smtClean="0"/>
              <a:t>Types of Authority</a:t>
            </a:r>
            <a:endParaRPr lang="en-NZ" dirty="0"/>
          </a:p>
        </p:txBody>
      </p:sp>
      <p:sp>
        <p:nvSpPr>
          <p:cNvPr id="3" name="Subtitle 2"/>
          <p:cNvSpPr>
            <a:spLocks noGrp="1"/>
          </p:cNvSpPr>
          <p:nvPr>
            <p:ph type="subTitle" idx="1"/>
          </p:nvPr>
        </p:nvSpPr>
        <p:spPr>
          <a:xfrm>
            <a:off x="539552" y="1340768"/>
            <a:ext cx="7848872" cy="4298032"/>
          </a:xfrm>
        </p:spPr>
        <p:txBody>
          <a:bodyPr/>
          <a:lstStyle/>
          <a:p>
            <a:pPr marL="457200" indent="-457200" algn="l">
              <a:buFont typeface="Arial" pitchFamily="34" charset="0"/>
              <a:buChar char="•"/>
            </a:pPr>
            <a:r>
              <a:rPr lang="en-NZ" dirty="0" smtClean="0">
                <a:solidFill>
                  <a:schemeClr val="tx1"/>
                </a:solidFill>
              </a:rPr>
              <a:t>Line authority – direct authority as it involves the right to give orders and have decisions implemented.</a:t>
            </a:r>
          </a:p>
          <a:p>
            <a:pPr marL="457200" indent="-457200" algn="l">
              <a:buFont typeface="Arial" pitchFamily="34" charset="0"/>
              <a:buChar char="•"/>
            </a:pPr>
            <a:r>
              <a:rPr lang="en-NZ" dirty="0" smtClean="0">
                <a:solidFill>
                  <a:schemeClr val="tx1"/>
                </a:solidFill>
              </a:rPr>
              <a:t>Staff authority – advisory or supportive (staff authority in military)</a:t>
            </a:r>
          </a:p>
          <a:p>
            <a:pPr marL="457200" indent="-457200" algn="l">
              <a:buFont typeface="Arial" pitchFamily="34" charset="0"/>
              <a:buChar char="•"/>
            </a:pPr>
            <a:r>
              <a:rPr lang="en-NZ" dirty="0" smtClean="0">
                <a:solidFill>
                  <a:schemeClr val="tx1"/>
                </a:solidFill>
              </a:rPr>
              <a:t>Functional authority – A right to be able to give orders in a department other than your own.</a:t>
            </a:r>
            <a:endParaRPr lang="en-NZ" dirty="0">
              <a:solidFill>
                <a:schemeClr val="tx1"/>
              </a:solidFill>
            </a:endParaRPr>
          </a:p>
        </p:txBody>
      </p:sp>
    </p:spTree>
    <p:extLst>
      <p:ext uri="{BB962C8B-B14F-4D97-AF65-F5344CB8AC3E}">
        <p14:creationId xmlns:p14="http://schemas.microsoft.com/office/powerpoint/2010/main" val="121869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Chain of delegation</a:t>
            </a:r>
            <a:endParaRPr lang="en-NZ" dirty="0"/>
          </a:p>
        </p:txBody>
      </p:sp>
      <p:sp>
        <p:nvSpPr>
          <p:cNvPr id="3" name="Content Placeholder 2"/>
          <p:cNvSpPr>
            <a:spLocks noGrp="1"/>
          </p:cNvSpPr>
          <p:nvPr>
            <p:ph idx="1"/>
          </p:nvPr>
        </p:nvSpPr>
        <p:spPr/>
        <p:txBody>
          <a:bodyPr/>
          <a:lstStyle/>
          <a:p>
            <a:pPr marL="0" indent="0">
              <a:buNone/>
            </a:pPr>
            <a:endParaRPr lang="en-NZ" dirty="0"/>
          </a:p>
        </p:txBody>
      </p:sp>
    </p:spTree>
    <p:extLst>
      <p:ext uri="{BB962C8B-B14F-4D97-AF65-F5344CB8AC3E}">
        <p14:creationId xmlns:p14="http://schemas.microsoft.com/office/powerpoint/2010/main" val="1007550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Span of Control</a:t>
            </a:r>
            <a:endParaRPr lang="en-NZ" b="1" dirty="0"/>
          </a:p>
        </p:txBody>
      </p:sp>
      <p:sp>
        <p:nvSpPr>
          <p:cNvPr id="3" name="Content Placeholder 2"/>
          <p:cNvSpPr>
            <a:spLocks noGrp="1"/>
          </p:cNvSpPr>
          <p:nvPr>
            <p:ph idx="1"/>
          </p:nvPr>
        </p:nvSpPr>
        <p:spPr/>
        <p:txBody>
          <a:bodyPr/>
          <a:lstStyle/>
          <a:p>
            <a:pPr marL="0" indent="0">
              <a:buNone/>
            </a:pPr>
            <a:r>
              <a:rPr lang="en-NZ" b="1" dirty="0" smtClean="0"/>
              <a:t>This is the number of people directly accountable to and reporting to a manager.</a:t>
            </a:r>
          </a:p>
          <a:p>
            <a:pPr marL="0" indent="0">
              <a:buNone/>
            </a:pPr>
            <a:r>
              <a:rPr lang="en-NZ" dirty="0" smtClean="0"/>
              <a:t>A </a:t>
            </a:r>
            <a:r>
              <a:rPr lang="en-NZ" b="1" dirty="0" smtClean="0"/>
              <a:t>narrow</a:t>
            </a:r>
            <a:r>
              <a:rPr lang="en-NZ" dirty="0" smtClean="0"/>
              <a:t> span has certain advantages:</a:t>
            </a:r>
          </a:p>
          <a:p>
            <a:r>
              <a:rPr lang="en-NZ" dirty="0" smtClean="0"/>
              <a:t>Close supervision of subordinates</a:t>
            </a:r>
          </a:p>
          <a:p>
            <a:r>
              <a:rPr lang="en-NZ" dirty="0" smtClean="0"/>
              <a:t>Tight control</a:t>
            </a:r>
          </a:p>
          <a:p>
            <a:r>
              <a:rPr lang="en-NZ" dirty="0" smtClean="0"/>
              <a:t>Fast communication between superiors and subordinates</a:t>
            </a:r>
          </a:p>
          <a:p>
            <a:endParaRPr lang="en-NZ" dirty="0"/>
          </a:p>
        </p:txBody>
      </p:sp>
    </p:spTree>
    <p:extLst>
      <p:ext uri="{BB962C8B-B14F-4D97-AF65-F5344CB8AC3E}">
        <p14:creationId xmlns:p14="http://schemas.microsoft.com/office/powerpoint/2010/main" val="1929088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Disadvantages of narrow span of control </a:t>
            </a:r>
            <a:endParaRPr lang="en-NZ" dirty="0"/>
          </a:p>
        </p:txBody>
      </p:sp>
      <p:sp>
        <p:nvSpPr>
          <p:cNvPr id="3" name="Content Placeholder 2"/>
          <p:cNvSpPr>
            <a:spLocks noGrp="1"/>
          </p:cNvSpPr>
          <p:nvPr>
            <p:ph idx="1"/>
          </p:nvPr>
        </p:nvSpPr>
        <p:spPr/>
        <p:txBody>
          <a:bodyPr/>
          <a:lstStyle/>
          <a:p>
            <a:r>
              <a:rPr lang="en-NZ" dirty="0" smtClean="0"/>
              <a:t>Superiors too closely involves in subordinates work.</a:t>
            </a:r>
          </a:p>
          <a:p>
            <a:r>
              <a:rPr lang="en-NZ" dirty="0" smtClean="0"/>
              <a:t>Many levels of managers (becomes a tall organisation)</a:t>
            </a:r>
          </a:p>
          <a:p>
            <a:r>
              <a:rPr lang="en-NZ" dirty="0" smtClean="0"/>
              <a:t>High costs</a:t>
            </a:r>
          </a:p>
          <a:p>
            <a:r>
              <a:rPr lang="en-NZ" dirty="0" smtClean="0"/>
              <a:t>Excessive distance between the bottom and top of an organisation</a:t>
            </a:r>
            <a:endParaRPr lang="en-NZ" dirty="0"/>
          </a:p>
        </p:txBody>
      </p:sp>
    </p:spTree>
    <p:extLst>
      <p:ext uri="{BB962C8B-B14F-4D97-AF65-F5344CB8AC3E}">
        <p14:creationId xmlns:p14="http://schemas.microsoft.com/office/powerpoint/2010/main" val="158728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Wide span of control</a:t>
            </a:r>
            <a:endParaRPr lang="en-NZ" dirty="0"/>
          </a:p>
        </p:txBody>
      </p:sp>
      <p:sp>
        <p:nvSpPr>
          <p:cNvPr id="3" name="Content Placeholder 2"/>
          <p:cNvSpPr>
            <a:spLocks noGrp="1"/>
          </p:cNvSpPr>
          <p:nvPr>
            <p:ph idx="1"/>
          </p:nvPr>
        </p:nvSpPr>
        <p:spPr/>
        <p:txBody>
          <a:bodyPr/>
          <a:lstStyle/>
          <a:p>
            <a:pPr marL="0" indent="0">
              <a:buNone/>
            </a:pPr>
            <a:r>
              <a:rPr lang="en-NZ" dirty="0" smtClean="0"/>
              <a:t>A wide span of control forces managers to delegate more work to carefully selected employees. Employees are given more discretion over tasks and are less closely supervised. However, this requires high quality managers if problems are to be avoided through overload and loss of control.</a:t>
            </a:r>
            <a:endParaRPr lang="en-NZ" dirty="0"/>
          </a:p>
        </p:txBody>
      </p:sp>
    </p:spTree>
    <p:extLst>
      <p:ext uri="{BB962C8B-B14F-4D97-AF65-F5344CB8AC3E}">
        <p14:creationId xmlns:p14="http://schemas.microsoft.com/office/powerpoint/2010/main" val="309177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Flat </a:t>
            </a:r>
            <a:r>
              <a:rPr lang="en-NZ" dirty="0" err="1" smtClean="0"/>
              <a:t>vis</a:t>
            </a:r>
            <a:r>
              <a:rPr lang="en-NZ" dirty="0" smtClean="0"/>
              <a:t> Tall Structures</a:t>
            </a:r>
            <a:endParaRPr lang="en-NZ" dirty="0"/>
          </a:p>
        </p:txBody>
      </p:sp>
      <p:sp>
        <p:nvSpPr>
          <p:cNvPr id="3" name="Content Placeholder 2"/>
          <p:cNvSpPr>
            <a:spLocks noGrp="1"/>
          </p:cNvSpPr>
          <p:nvPr>
            <p:ph idx="1"/>
          </p:nvPr>
        </p:nvSpPr>
        <p:spPr/>
        <p:txBody>
          <a:bodyPr>
            <a:normAutofit fontScale="92500"/>
          </a:bodyPr>
          <a:lstStyle/>
          <a:p>
            <a:pPr marL="0" indent="0">
              <a:buNone/>
            </a:pPr>
            <a:r>
              <a:rPr lang="en-NZ" dirty="0" smtClean="0"/>
              <a:t>The width of the span of control has consequences for the height of the organisation. If the span of control is narrow there will be a large number of hierarchical levels. </a:t>
            </a:r>
          </a:p>
          <a:p>
            <a:pPr marL="0" indent="0">
              <a:buNone/>
            </a:pPr>
            <a:r>
              <a:rPr lang="en-NZ" dirty="0" smtClean="0"/>
              <a:t>In recent years there has been a shedding of management layers to create flatter organisations.  The argument is the flatter structure will be fitter, leaner and more flexible and therefore better able to cope with a changing environment. </a:t>
            </a:r>
            <a:endParaRPr lang="en-NZ" dirty="0"/>
          </a:p>
        </p:txBody>
      </p:sp>
    </p:spTree>
    <p:extLst>
      <p:ext uri="{BB962C8B-B14F-4D97-AF65-F5344CB8AC3E}">
        <p14:creationId xmlns:p14="http://schemas.microsoft.com/office/powerpoint/2010/main" val="354629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Examples of flat and tall structures.</a:t>
            </a: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2931095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724</Words>
  <Application>Microsoft Office PowerPoint</Application>
  <PresentationFormat>On-screen Show (4:3)</PresentationFormat>
  <Paragraphs>97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Symbol</vt:lpstr>
      <vt:lpstr>Times New Roman</vt:lpstr>
      <vt:lpstr>Office Theme</vt:lpstr>
      <vt:lpstr>Organisational Structures</vt:lpstr>
      <vt:lpstr>Organisational Chart</vt:lpstr>
      <vt:lpstr>Types of Authority</vt:lpstr>
      <vt:lpstr>Chain of delegation</vt:lpstr>
      <vt:lpstr>Span of Control</vt:lpstr>
      <vt:lpstr>Disadvantages of narrow span of control </vt:lpstr>
      <vt:lpstr>Wide span of control</vt:lpstr>
      <vt:lpstr>Flat vis Tall Structures</vt:lpstr>
      <vt:lpstr>Examples of flat and tall structures.</vt:lpstr>
      <vt:lpstr>Tall and Flat Structures</vt:lpstr>
      <vt:lpstr>Centralised Organisations</vt:lpstr>
      <vt:lpstr>Decentralised Organisation</vt:lpstr>
      <vt:lpstr>Centralisation vis Decentralisation</vt:lpstr>
      <vt:lpstr>Consequences of a poor organisational structure</vt:lpstr>
      <vt:lpstr>Key concepts </vt:lpstr>
    </vt:vector>
  </TitlesOfParts>
  <Company>Ministry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Structures</dc:title>
  <dc:creator>Tim Fisher</dc:creator>
  <cp:lastModifiedBy>Tim Fisher</cp:lastModifiedBy>
  <cp:revision>9</cp:revision>
  <dcterms:created xsi:type="dcterms:W3CDTF">2013-11-11T21:19:20Z</dcterms:created>
  <dcterms:modified xsi:type="dcterms:W3CDTF">2014-02-04T07:52:05Z</dcterms:modified>
</cp:coreProperties>
</file>